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674" y="8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7"/>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185699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547407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386387" y="366714"/>
            <a:ext cx="1671638" cy="78009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1477" y="366714"/>
            <a:ext cx="4849813" cy="78009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550342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247998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729285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1477" y="2133601"/>
            <a:ext cx="3260725"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797302" y="2133601"/>
            <a:ext cx="3260725"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340108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360375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3391755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2187574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1"/>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1"/>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2"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3576567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7B56A-1F05-436C-8EE0-B186D768CE06}"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251109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4"/>
          </a:xfrm>
          <a:prstGeom prst="rect">
            <a:avLst/>
          </a:prstGeom>
        </p:spPr>
        <p:txBody>
          <a:bodyPr vert="horz" lIns="91440" tIns="45720" rIns="91440" bIns="45720" rtlCol="0" anchor="ctr"/>
          <a:lstStyle>
            <a:lvl1pPr algn="l">
              <a:defRPr sz="1200">
                <a:solidFill>
                  <a:schemeClr val="tx1">
                    <a:tint val="75000"/>
                  </a:schemeClr>
                </a:solidFill>
              </a:defRPr>
            </a:lvl1pPr>
          </a:lstStyle>
          <a:p>
            <a:fld id="{6107B56A-1F05-436C-8EE0-B186D768CE06}" type="datetimeFigureOut">
              <a:rPr kumimoji="1" lang="ja-JP" altLang="en-US" smtClean="0"/>
              <a:t>2026/3/30</a:t>
            </a:fld>
            <a:endParaRPr kumimoji="1" lang="ja-JP" altLang="en-US"/>
          </a:p>
        </p:txBody>
      </p:sp>
      <p:sp>
        <p:nvSpPr>
          <p:cNvPr id="5" name="フッター プレースホルダー 4"/>
          <p:cNvSpPr>
            <a:spLocks noGrp="1"/>
          </p:cNvSpPr>
          <p:nvPr>
            <p:ph type="ftr" sz="quarter" idx="3"/>
          </p:nvPr>
        </p:nvSpPr>
        <p:spPr>
          <a:xfrm>
            <a:off x="3384550" y="6356351"/>
            <a:ext cx="3136900" cy="36512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4"/>
          </a:xfrm>
          <a:prstGeom prst="rect">
            <a:avLst/>
          </a:prstGeom>
        </p:spPr>
        <p:txBody>
          <a:bodyPr vert="horz" lIns="91440" tIns="45720" rIns="91440" bIns="45720" rtlCol="0" anchor="ctr"/>
          <a:lstStyle>
            <a:lvl1pPr algn="r">
              <a:defRPr sz="1200">
                <a:solidFill>
                  <a:schemeClr val="tx1">
                    <a:tint val="75000"/>
                  </a:schemeClr>
                </a:solidFill>
              </a:defRPr>
            </a:lvl1pPr>
          </a:lstStyle>
          <a:p>
            <a:fld id="{AAA55A91-951C-440E-8DF5-3439EE68262A}" type="slidenum">
              <a:rPr kumimoji="1" lang="ja-JP" altLang="en-US" smtClean="0"/>
              <a:t>‹#›</a:t>
            </a:fld>
            <a:endParaRPr kumimoji="1" lang="ja-JP" altLang="en-US"/>
          </a:p>
        </p:txBody>
      </p:sp>
    </p:spTree>
    <p:extLst>
      <p:ext uri="{BB962C8B-B14F-4D97-AF65-F5344CB8AC3E}">
        <p14:creationId xmlns:p14="http://schemas.microsoft.com/office/powerpoint/2010/main" val="2444254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8182" y="2811700"/>
            <a:ext cx="9907611" cy="3785652"/>
          </a:xfrm>
          <a:prstGeom prst="rect">
            <a:avLst/>
          </a:prstGeom>
          <a:noFill/>
        </p:spPr>
        <p:txBody>
          <a:bodyPr wrap="square" rtlCol="0">
            <a:spAutoFit/>
          </a:bodyPr>
          <a:lstStyle/>
          <a:p>
            <a:pPr>
              <a:lnSpc>
                <a:spcPts val="3200"/>
              </a:lnSpc>
            </a:pPr>
            <a:r>
              <a:rPr lang="ja-JP" altLang="en-US" sz="2400" dirty="0">
                <a:latin typeface="Meiryo UI" pitchFamily="50" charset="-128"/>
                <a:ea typeface="Meiryo UI" pitchFamily="50" charset="-128"/>
                <a:cs typeface="Meiryo UI" pitchFamily="50" charset="-128"/>
              </a:rPr>
              <a:t>１．</a:t>
            </a:r>
            <a:endParaRPr lang="en-US" altLang="ja-JP" sz="2400" dirty="0">
              <a:latin typeface="Meiryo UI" pitchFamily="50" charset="-128"/>
              <a:ea typeface="Meiryo UI" pitchFamily="50" charset="-128"/>
              <a:cs typeface="Meiryo UI" pitchFamily="50" charset="-128"/>
            </a:endParaRPr>
          </a:p>
          <a:p>
            <a:pPr>
              <a:lnSpc>
                <a:spcPts val="3200"/>
              </a:lnSpc>
            </a:pPr>
            <a:endParaRPr kumimoji="1" lang="en-US" altLang="ja-JP" sz="2400" dirty="0">
              <a:latin typeface="Meiryo UI" pitchFamily="50" charset="-128"/>
              <a:ea typeface="Meiryo UI" pitchFamily="50" charset="-128"/>
              <a:cs typeface="Meiryo UI" pitchFamily="50" charset="-128"/>
            </a:endParaRPr>
          </a:p>
          <a:p>
            <a:pPr>
              <a:lnSpc>
                <a:spcPts val="3200"/>
              </a:lnSpc>
            </a:pPr>
            <a:r>
              <a:rPr kumimoji="1" lang="ja-JP" altLang="en-US" sz="2400" dirty="0">
                <a:latin typeface="Meiryo UI" pitchFamily="50" charset="-128"/>
                <a:ea typeface="Meiryo UI" pitchFamily="50" charset="-128"/>
                <a:cs typeface="Meiryo UI" pitchFamily="50" charset="-128"/>
              </a:rPr>
              <a:t>２．</a:t>
            </a:r>
            <a:endParaRPr kumimoji="1" lang="en-US" altLang="ja-JP" sz="2400" dirty="0">
              <a:latin typeface="Meiryo UI" pitchFamily="50" charset="-128"/>
              <a:ea typeface="Meiryo UI" pitchFamily="50" charset="-128"/>
              <a:cs typeface="Meiryo UI" pitchFamily="50" charset="-128"/>
            </a:endParaRPr>
          </a:p>
          <a:p>
            <a:pPr>
              <a:lnSpc>
                <a:spcPts val="3200"/>
              </a:lnSpc>
            </a:pPr>
            <a:endParaRPr lang="en-US" altLang="ja-JP" sz="2400" dirty="0">
              <a:latin typeface="Meiryo UI" pitchFamily="50" charset="-128"/>
              <a:ea typeface="Meiryo UI" pitchFamily="50" charset="-128"/>
              <a:cs typeface="Meiryo UI" pitchFamily="50" charset="-128"/>
            </a:endParaRPr>
          </a:p>
          <a:p>
            <a:pPr>
              <a:lnSpc>
                <a:spcPts val="3200"/>
              </a:lnSpc>
            </a:pPr>
            <a:r>
              <a:rPr lang="ja-JP" altLang="en-US" sz="2400" dirty="0">
                <a:latin typeface="Meiryo UI" pitchFamily="50" charset="-128"/>
                <a:ea typeface="Meiryo UI" pitchFamily="50" charset="-128"/>
                <a:cs typeface="Meiryo UI" pitchFamily="50" charset="-128"/>
              </a:rPr>
              <a:t>３．</a:t>
            </a:r>
            <a:endParaRPr lang="en-US" altLang="ja-JP" sz="2400" dirty="0">
              <a:latin typeface="Meiryo UI" pitchFamily="50" charset="-128"/>
              <a:ea typeface="Meiryo UI" pitchFamily="50" charset="-128"/>
              <a:cs typeface="Meiryo UI" pitchFamily="50" charset="-128"/>
            </a:endParaRPr>
          </a:p>
          <a:p>
            <a:pPr>
              <a:lnSpc>
                <a:spcPts val="3200"/>
              </a:lnSpc>
            </a:pPr>
            <a:endParaRPr kumimoji="1" lang="en-US" altLang="ja-JP" sz="2400" dirty="0">
              <a:latin typeface="Meiryo UI" pitchFamily="50" charset="-128"/>
              <a:ea typeface="Meiryo UI" pitchFamily="50" charset="-128"/>
              <a:cs typeface="Meiryo UI" pitchFamily="50" charset="-128"/>
            </a:endParaRPr>
          </a:p>
          <a:p>
            <a:pPr>
              <a:lnSpc>
                <a:spcPts val="3200"/>
              </a:lnSpc>
            </a:pPr>
            <a:r>
              <a:rPr kumimoji="1" lang="ja-JP" altLang="en-US" sz="2400" dirty="0">
                <a:latin typeface="Meiryo UI" pitchFamily="50" charset="-128"/>
                <a:ea typeface="Meiryo UI" pitchFamily="50" charset="-128"/>
                <a:cs typeface="Meiryo UI" pitchFamily="50" charset="-128"/>
              </a:rPr>
              <a:t>４．</a:t>
            </a:r>
            <a:endParaRPr kumimoji="1" lang="en-US" altLang="ja-JP" sz="2400" dirty="0">
              <a:latin typeface="Meiryo UI" pitchFamily="50" charset="-128"/>
              <a:ea typeface="Meiryo UI" pitchFamily="50" charset="-128"/>
              <a:cs typeface="Meiryo UI" pitchFamily="50" charset="-128"/>
            </a:endParaRPr>
          </a:p>
          <a:p>
            <a:pPr>
              <a:lnSpc>
                <a:spcPts val="3200"/>
              </a:lnSpc>
            </a:pPr>
            <a:endParaRPr lang="en-US" altLang="ja-JP" sz="2400" dirty="0">
              <a:latin typeface="Meiryo UI" pitchFamily="50" charset="-128"/>
              <a:ea typeface="Meiryo UI" pitchFamily="50" charset="-128"/>
              <a:cs typeface="Meiryo UI" pitchFamily="50" charset="-128"/>
            </a:endParaRPr>
          </a:p>
          <a:p>
            <a:pPr>
              <a:lnSpc>
                <a:spcPts val="3200"/>
              </a:lnSpc>
            </a:pPr>
            <a:r>
              <a:rPr kumimoji="1" lang="ja-JP" altLang="en-US" sz="2400" dirty="0">
                <a:latin typeface="Meiryo UI" pitchFamily="50" charset="-128"/>
                <a:ea typeface="Meiryo UI" pitchFamily="50" charset="-128"/>
                <a:cs typeface="Meiryo UI" pitchFamily="50" charset="-128"/>
              </a:rPr>
              <a:t>５．</a:t>
            </a:r>
            <a:endParaRPr kumimoji="1" lang="en-US" altLang="ja-JP" sz="2400" dirty="0">
              <a:latin typeface="Meiryo UI" pitchFamily="50" charset="-128"/>
              <a:ea typeface="Meiryo UI" pitchFamily="50" charset="-128"/>
              <a:cs typeface="Meiryo UI" pitchFamily="50" charset="-128"/>
            </a:endParaRPr>
          </a:p>
        </p:txBody>
      </p:sp>
      <p:sp>
        <p:nvSpPr>
          <p:cNvPr id="2" name="テキスト ボックス 1"/>
          <p:cNvSpPr txBox="1"/>
          <p:nvPr/>
        </p:nvSpPr>
        <p:spPr>
          <a:xfrm>
            <a:off x="1523300" y="613498"/>
            <a:ext cx="5949980" cy="707886"/>
          </a:xfrm>
          <a:prstGeom prst="rect">
            <a:avLst/>
          </a:prstGeom>
          <a:noFill/>
        </p:spPr>
        <p:txBody>
          <a:bodyPr wrap="square" rtlCol="0">
            <a:spAutoFit/>
          </a:bodyPr>
          <a:lstStyle/>
          <a:p>
            <a:pPr algn="ctr"/>
            <a:r>
              <a:rPr lang="ja-JP" altLang="en-US" sz="4000" b="1" dirty="0">
                <a:latin typeface="BIZ UDPゴシック" panose="020B0400000000000000" pitchFamily="50" charset="-128"/>
                <a:ea typeface="BIZ UDPゴシック" panose="020B0400000000000000" pitchFamily="50" charset="-128"/>
                <a:cs typeface="Meiryo UI" pitchFamily="50" charset="-128"/>
              </a:rPr>
              <a:t>よかボス</a:t>
            </a:r>
            <a:r>
              <a:rPr kumimoji="1" lang="ja-JP" altLang="en-US" sz="4000" b="1" dirty="0">
                <a:latin typeface="BIZ UDPゴシック" panose="020B0400000000000000" pitchFamily="50" charset="-128"/>
                <a:ea typeface="BIZ UDPゴシック" panose="020B0400000000000000" pitchFamily="50" charset="-128"/>
                <a:cs typeface="Meiryo UI" pitchFamily="50" charset="-128"/>
              </a:rPr>
              <a:t>宣言</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3525" y="1129774"/>
            <a:ext cx="1243012" cy="188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テキスト ボックス 12"/>
          <p:cNvSpPr txBox="1"/>
          <p:nvPr/>
        </p:nvSpPr>
        <p:spPr>
          <a:xfrm>
            <a:off x="7833320" y="417438"/>
            <a:ext cx="1746798" cy="923330"/>
          </a:xfrm>
          <a:prstGeom prst="rect">
            <a:avLst/>
          </a:prstGeom>
          <a:noFill/>
          <a:ln w="6350">
            <a:solidFill>
              <a:schemeClr val="tx1"/>
            </a:solidFill>
            <a:prstDash val="dash"/>
          </a:ln>
        </p:spPr>
        <p:txBody>
          <a:bodyPr wrap="square" rtlCol="0" anchor="ctr" anchorCtr="0">
            <a:spAutoFit/>
          </a:bodyPr>
          <a:lstStyle/>
          <a:p>
            <a:pPr algn="ctr"/>
            <a:r>
              <a:rPr lang="ja-JP" altLang="en-US" dirty="0">
                <a:latin typeface="BIZ UDPゴシック" panose="020B0400000000000000" pitchFamily="50" charset="-128"/>
                <a:ea typeface="BIZ UDPゴシック" panose="020B0400000000000000" pitchFamily="50" charset="-128"/>
                <a:cs typeface="Meiryo UI" pitchFamily="50" charset="-128"/>
              </a:rPr>
              <a:t>会社名・団体名</a:t>
            </a:r>
            <a:endParaRPr lang="en-US" altLang="ja-JP" dirty="0">
              <a:latin typeface="BIZ UDPゴシック" panose="020B0400000000000000" pitchFamily="50" charset="-128"/>
              <a:ea typeface="BIZ UDPゴシック" panose="020B0400000000000000" pitchFamily="50" charset="-128"/>
              <a:cs typeface="Meiryo UI" pitchFamily="50" charset="-128"/>
            </a:endParaRPr>
          </a:p>
          <a:p>
            <a:pPr algn="ctr"/>
            <a:r>
              <a:rPr lang="ja-JP" altLang="en-US" dirty="0">
                <a:latin typeface="BIZ UDPゴシック" panose="020B0400000000000000" pitchFamily="50" charset="-128"/>
                <a:ea typeface="BIZ UDPゴシック" panose="020B0400000000000000" pitchFamily="50" charset="-128"/>
                <a:cs typeface="Meiryo UI" pitchFamily="50" charset="-128"/>
              </a:rPr>
              <a:t>役職</a:t>
            </a:r>
            <a:endParaRPr lang="en-US" altLang="ja-JP" dirty="0">
              <a:latin typeface="BIZ UDPゴシック" panose="020B0400000000000000" pitchFamily="50" charset="-128"/>
              <a:ea typeface="BIZ UDPゴシック" panose="020B0400000000000000" pitchFamily="50" charset="-128"/>
              <a:cs typeface="Meiryo UI" pitchFamily="50" charset="-128"/>
            </a:endParaRPr>
          </a:p>
          <a:p>
            <a:pPr algn="ctr"/>
            <a:r>
              <a:rPr lang="ja-JP" altLang="en-US" dirty="0">
                <a:latin typeface="BIZ UDPゴシック" panose="020B0400000000000000" pitchFamily="50" charset="-128"/>
                <a:ea typeface="BIZ UDPゴシック" panose="020B0400000000000000" pitchFamily="50" charset="-128"/>
                <a:cs typeface="Meiryo UI" pitchFamily="50" charset="-128"/>
              </a:rPr>
              <a:t>氏名</a:t>
            </a:r>
            <a:endParaRPr lang="en-US" altLang="ja-JP" dirty="0">
              <a:latin typeface="BIZ UDPゴシック" panose="020B0400000000000000" pitchFamily="50" charset="-128"/>
              <a:ea typeface="BIZ UDPゴシック" panose="020B0400000000000000" pitchFamily="50" charset="-128"/>
              <a:cs typeface="Meiryo UI" pitchFamily="50" charset="-128"/>
            </a:endParaRPr>
          </a:p>
        </p:txBody>
      </p:sp>
      <p:sp>
        <p:nvSpPr>
          <p:cNvPr id="17" name="テキスト ボックス 16"/>
          <p:cNvSpPr txBox="1"/>
          <p:nvPr/>
        </p:nvSpPr>
        <p:spPr>
          <a:xfrm>
            <a:off x="416496" y="397113"/>
            <a:ext cx="1878058" cy="1015663"/>
          </a:xfrm>
          <a:prstGeom prst="rect">
            <a:avLst/>
          </a:prstGeom>
          <a:noFill/>
          <a:ln w="6350">
            <a:solidFill>
              <a:schemeClr val="tx1"/>
            </a:solidFill>
            <a:prstDash val="dash"/>
          </a:ln>
        </p:spPr>
        <p:txBody>
          <a:bodyPr wrap="square" rtlCol="0" anchor="ctr" anchorCtr="0">
            <a:spAutoFit/>
          </a:bodyPr>
          <a:lstStyle/>
          <a:p>
            <a:pPr algn="ctr"/>
            <a:r>
              <a:rPr lang="ja-JP" altLang="en-US" sz="2000" dirty="0">
                <a:latin typeface="BIZ UDPゴシック" panose="020B0400000000000000" pitchFamily="50" charset="-128"/>
                <a:ea typeface="BIZ UDPゴシック" panose="020B0400000000000000" pitchFamily="50" charset="-128"/>
                <a:cs typeface="Meiryo UI" pitchFamily="50" charset="-128"/>
              </a:rPr>
              <a:t>会社の</a:t>
            </a:r>
            <a:endParaRPr lang="en-US" altLang="ja-JP" sz="2000" dirty="0">
              <a:latin typeface="BIZ UDPゴシック" panose="020B0400000000000000" pitchFamily="50" charset="-128"/>
              <a:ea typeface="BIZ UDPゴシック" panose="020B0400000000000000" pitchFamily="50" charset="-128"/>
              <a:cs typeface="Meiryo UI" pitchFamily="50" charset="-128"/>
            </a:endParaRPr>
          </a:p>
          <a:p>
            <a:pPr algn="ctr"/>
            <a:r>
              <a:rPr lang="ja-JP" altLang="en-US" sz="2000" dirty="0">
                <a:latin typeface="BIZ UDPゴシック" panose="020B0400000000000000" pitchFamily="50" charset="-128"/>
                <a:ea typeface="BIZ UDPゴシック" panose="020B0400000000000000" pitchFamily="50" charset="-128"/>
                <a:cs typeface="Meiryo UI" pitchFamily="50" charset="-128"/>
              </a:rPr>
              <a:t>シンボルマーク</a:t>
            </a:r>
            <a:endParaRPr lang="en-US" altLang="ja-JP" sz="2000" dirty="0">
              <a:latin typeface="BIZ UDPゴシック" panose="020B0400000000000000" pitchFamily="50" charset="-128"/>
              <a:ea typeface="BIZ UDPゴシック" panose="020B0400000000000000" pitchFamily="50" charset="-128"/>
              <a:cs typeface="Meiryo UI" pitchFamily="50" charset="-128"/>
            </a:endParaRPr>
          </a:p>
          <a:p>
            <a:pPr algn="ctr"/>
            <a:r>
              <a:rPr lang="ja-JP" altLang="en-US" sz="2000" dirty="0">
                <a:latin typeface="BIZ UDPゴシック" panose="020B0400000000000000" pitchFamily="50" charset="-128"/>
                <a:ea typeface="BIZ UDPゴシック" panose="020B0400000000000000" pitchFamily="50" charset="-128"/>
                <a:cs typeface="Meiryo UI" pitchFamily="50" charset="-128"/>
              </a:rPr>
              <a:t>記章</a:t>
            </a:r>
            <a:endParaRPr lang="en-US" altLang="ja-JP" sz="2000" dirty="0">
              <a:latin typeface="BIZ UDPゴシック" panose="020B0400000000000000" pitchFamily="50" charset="-128"/>
              <a:ea typeface="BIZ UDPゴシック" panose="020B0400000000000000" pitchFamily="50" charset="-128"/>
              <a:cs typeface="Meiryo UI" pitchFamily="50" charset="-128"/>
            </a:endParaRPr>
          </a:p>
        </p:txBody>
      </p:sp>
      <p:sp>
        <p:nvSpPr>
          <p:cNvPr id="16" name="テキスト ボックス 15"/>
          <p:cNvSpPr txBox="1"/>
          <p:nvPr/>
        </p:nvSpPr>
        <p:spPr>
          <a:xfrm>
            <a:off x="881183" y="3860467"/>
            <a:ext cx="8536313" cy="1138773"/>
          </a:xfrm>
          <a:prstGeom prst="rect">
            <a:avLst/>
          </a:prstGeom>
          <a:solidFill>
            <a:schemeClr val="bg1"/>
          </a:solidFill>
          <a:ln w="15875">
            <a:solidFill>
              <a:schemeClr val="bg1"/>
            </a:solidFill>
            <a:prstDash val="sysDot"/>
          </a:ln>
        </p:spPr>
        <p:txBody>
          <a:bodyPr wrap="square" rtlCol="0" anchor="ctr" anchorCtr="0">
            <a:spAutoFit/>
          </a:bodyPr>
          <a:lstStyle/>
          <a:p>
            <a:pPr algn="ctr"/>
            <a:r>
              <a:rPr kumimoji="1" lang="ja-JP" altLang="en-US" sz="2800" dirty="0">
                <a:latin typeface="BIZ UDPゴシック" panose="020B0400000000000000" pitchFamily="50" charset="-128"/>
                <a:ea typeface="BIZ UDPゴシック" panose="020B0400000000000000" pitchFamily="50" charset="-128"/>
                <a:cs typeface="Meiryo UI" pitchFamily="50" charset="-128"/>
              </a:rPr>
              <a:t>　</a:t>
            </a:r>
            <a:r>
              <a:rPr lang="ja-JP" altLang="en-US" sz="2800" dirty="0">
                <a:latin typeface="BIZ UDPゴシック" panose="020B0400000000000000" pitchFamily="50" charset="-128"/>
                <a:ea typeface="BIZ UDPゴシック" panose="020B0400000000000000" pitchFamily="50" charset="-128"/>
                <a:cs typeface="Meiryo UI" pitchFamily="50" charset="-128"/>
              </a:rPr>
              <a:t>知事の「よかボス</a:t>
            </a:r>
            <a:r>
              <a:rPr lang="ja-JP" altLang="ja-JP" sz="2800" dirty="0">
                <a:latin typeface="BIZ UDPゴシック" panose="020B0400000000000000" pitchFamily="50" charset="-128"/>
                <a:ea typeface="BIZ UDPゴシック" panose="020B0400000000000000" pitchFamily="50" charset="-128"/>
                <a:cs typeface="Meiryo UI" pitchFamily="50" charset="-128"/>
              </a:rPr>
              <a:t>宣言</a:t>
            </a:r>
            <a:r>
              <a:rPr lang="ja-JP" altLang="en-US" sz="2800" dirty="0">
                <a:latin typeface="BIZ UDPゴシック" panose="020B0400000000000000" pitchFamily="50" charset="-128"/>
                <a:ea typeface="BIZ UDPゴシック" panose="020B0400000000000000" pitchFamily="50" charset="-128"/>
                <a:cs typeface="Meiryo UI" pitchFamily="50" charset="-128"/>
              </a:rPr>
              <a:t>」</a:t>
            </a:r>
            <a:r>
              <a:rPr lang="ja-JP" altLang="ja-JP" sz="2800" dirty="0">
                <a:latin typeface="BIZ UDPゴシック" panose="020B0400000000000000" pitchFamily="50" charset="-128"/>
                <a:ea typeface="BIZ UDPゴシック" panose="020B0400000000000000" pitchFamily="50" charset="-128"/>
                <a:cs typeface="Meiryo UI" pitchFamily="50" charset="-128"/>
              </a:rPr>
              <a:t>を参考に</a:t>
            </a:r>
            <a:r>
              <a:rPr lang="ja-JP" altLang="en-US" sz="2800" dirty="0">
                <a:latin typeface="BIZ UDPゴシック" panose="020B0400000000000000" pitchFamily="50" charset="-128"/>
                <a:ea typeface="BIZ UDPゴシック" panose="020B0400000000000000" pitchFamily="50" charset="-128"/>
                <a:cs typeface="Meiryo UI" pitchFamily="50" charset="-128"/>
              </a:rPr>
              <a:t>自由記載</a:t>
            </a:r>
            <a:endParaRPr lang="en-US" altLang="ja-JP" sz="2800" dirty="0">
              <a:latin typeface="BIZ UDPゴシック" panose="020B0400000000000000" pitchFamily="50" charset="-128"/>
              <a:ea typeface="BIZ UDPゴシック" panose="020B0400000000000000" pitchFamily="50" charset="-128"/>
              <a:cs typeface="Meiryo UI" pitchFamily="50" charset="-128"/>
            </a:endParaRPr>
          </a:p>
          <a:p>
            <a:pPr algn="ctr"/>
            <a:r>
              <a:rPr lang="en-US" altLang="ja-JP" sz="2000" dirty="0">
                <a:latin typeface="BIZ UDPゴシック" panose="020B0400000000000000" pitchFamily="50" charset="-128"/>
                <a:ea typeface="BIZ UDPゴシック" panose="020B0400000000000000" pitchFamily="50" charset="-128"/>
                <a:cs typeface="Meiryo UI" pitchFamily="50" charset="-128"/>
              </a:rPr>
              <a:t>※</a:t>
            </a:r>
            <a:r>
              <a:rPr lang="ja-JP" altLang="en-US" sz="2000" dirty="0">
                <a:latin typeface="BIZ UDPゴシック" panose="020B0400000000000000" pitchFamily="50" charset="-128"/>
                <a:ea typeface="BIZ UDPゴシック" panose="020B0400000000000000" pitchFamily="50" charset="-128"/>
                <a:cs typeface="Meiryo UI" pitchFamily="50" charset="-128"/>
              </a:rPr>
              <a:t>社員や職員、従業員等が結婚後・妊娠・出産・子育て中も安心して</a:t>
            </a:r>
            <a:endParaRPr lang="en-US" altLang="ja-JP" sz="2000">
              <a:latin typeface="BIZ UDPゴシック" panose="020B0400000000000000" pitchFamily="50" charset="-128"/>
              <a:ea typeface="BIZ UDPゴシック" panose="020B0400000000000000" pitchFamily="50" charset="-128"/>
              <a:cs typeface="Meiryo UI" pitchFamily="50" charset="-128"/>
            </a:endParaRPr>
          </a:p>
          <a:p>
            <a:pPr algn="ctr"/>
            <a:r>
              <a:rPr lang="ja-JP" altLang="en-US" sz="2000">
                <a:latin typeface="BIZ UDPゴシック" panose="020B0400000000000000" pitchFamily="50" charset="-128"/>
                <a:ea typeface="BIZ UDPゴシック" panose="020B0400000000000000" pitchFamily="50" charset="-128"/>
                <a:cs typeface="Meiryo UI" pitchFamily="50" charset="-128"/>
              </a:rPr>
              <a:t>働き続けたい</a:t>
            </a:r>
            <a:r>
              <a:rPr lang="ja-JP" altLang="en-US" sz="2000" dirty="0">
                <a:latin typeface="BIZ UDPゴシック" panose="020B0400000000000000" pitchFamily="50" charset="-128"/>
                <a:ea typeface="BIZ UDPゴシック" panose="020B0400000000000000" pitchFamily="50" charset="-128"/>
                <a:cs typeface="Meiryo UI" pitchFamily="50" charset="-128"/>
              </a:rPr>
              <a:t>と思える</a:t>
            </a:r>
            <a:r>
              <a:rPr lang="ja-JP" altLang="en-US" sz="2000" dirty="0">
                <a:latin typeface="BIZ UDPゴシック" panose="020B0400000000000000" pitchFamily="50" charset="-128"/>
                <a:ea typeface="BIZ UDPゴシック" panose="020B0400000000000000" pitchFamily="50" charset="-128"/>
              </a:rPr>
              <a:t>職場環境づくりに関する内容を宣言ください。</a:t>
            </a:r>
            <a:endParaRPr lang="en-US" altLang="ja-JP" sz="2000" dirty="0">
              <a:latin typeface="BIZ UDPゴシック" panose="020B0400000000000000" pitchFamily="50" charset="-128"/>
              <a:ea typeface="BIZ UDPゴシック" panose="020B0400000000000000" pitchFamily="50" charset="-128"/>
            </a:endParaRPr>
          </a:p>
        </p:txBody>
      </p:sp>
      <p:pic>
        <p:nvPicPr>
          <p:cNvPr id="18"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8715" r="14982" b="18503"/>
          <a:stretch/>
        </p:blipFill>
        <p:spPr bwMode="auto">
          <a:xfrm>
            <a:off x="6321152" y="278923"/>
            <a:ext cx="1237957" cy="1013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6096" y="6417518"/>
            <a:ext cx="23717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テキスト ボックス 10"/>
          <p:cNvSpPr txBox="1"/>
          <p:nvPr/>
        </p:nvSpPr>
        <p:spPr>
          <a:xfrm>
            <a:off x="178182" y="1570147"/>
            <a:ext cx="9545951" cy="1138773"/>
          </a:xfrm>
          <a:prstGeom prst="rect">
            <a:avLst/>
          </a:prstGeom>
          <a:solidFill>
            <a:schemeClr val="bg1"/>
          </a:solidFill>
          <a:ln w="15875">
            <a:solidFill>
              <a:schemeClr val="tx1"/>
            </a:solidFill>
            <a:prstDash val="dashDot"/>
          </a:ln>
        </p:spPr>
        <p:txBody>
          <a:bodyPr wrap="square" rtlCol="0">
            <a:spAutoFit/>
          </a:bodyPr>
          <a:lstStyle/>
          <a:p>
            <a:pPr algn="ctr"/>
            <a:r>
              <a:rPr lang="ja-JP" altLang="en-US" sz="2800" dirty="0">
                <a:latin typeface="Meiryo UI" pitchFamily="50" charset="-128"/>
                <a:ea typeface="Meiryo UI" pitchFamily="50" charset="-128"/>
                <a:cs typeface="Meiryo UI" pitchFamily="50" charset="-128"/>
              </a:rPr>
              <a:t>知事の「よかボス</a:t>
            </a:r>
            <a:r>
              <a:rPr lang="ja-JP" altLang="ja-JP" sz="2800" dirty="0">
                <a:latin typeface="Meiryo UI" pitchFamily="50" charset="-128"/>
                <a:ea typeface="Meiryo UI" pitchFamily="50" charset="-128"/>
                <a:cs typeface="Meiryo UI" pitchFamily="50" charset="-128"/>
              </a:rPr>
              <a:t>宣言</a:t>
            </a:r>
            <a:r>
              <a:rPr lang="ja-JP" altLang="en-US" sz="2800" dirty="0">
                <a:latin typeface="Meiryo UI" pitchFamily="50" charset="-128"/>
                <a:ea typeface="Meiryo UI" pitchFamily="50" charset="-128"/>
                <a:cs typeface="Meiryo UI" pitchFamily="50" charset="-128"/>
              </a:rPr>
              <a:t>」</a:t>
            </a:r>
            <a:r>
              <a:rPr lang="ja-JP" altLang="ja-JP" sz="2800" dirty="0">
                <a:latin typeface="Meiryo UI" pitchFamily="50" charset="-128"/>
                <a:ea typeface="Meiryo UI" pitchFamily="50" charset="-128"/>
                <a:cs typeface="Meiryo UI" pitchFamily="50" charset="-128"/>
              </a:rPr>
              <a:t>を参考に</a:t>
            </a:r>
            <a:r>
              <a:rPr lang="ja-JP" altLang="en-US" sz="2800" dirty="0">
                <a:latin typeface="Meiryo UI" pitchFamily="50" charset="-128"/>
                <a:ea typeface="Meiryo UI" pitchFamily="50" charset="-128"/>
                <a:cs typeface="Meiryo UI" pitchFamily="50" charset="-128"/>
              </a:rPr>
              <a:t>自由記載</a:t>
            </a:r>
            <a:endParaRPr lang="en-US" altLang="ja-JP" sz="2800" dirty="0">
              <a:latin typeface="Meiryo UI" pitchFamily="50" charset="-128"/>
              <a:ea typeface="Meiryo UI" pitchFamily="50" charset="-128"/>
              <a:cs typeface="Meiryo UI" pitchFamily="50" charset="-128"/>
            </a:endParaRPr>
          </a:p>
          <a:p>
            <a:pPr algn="ctr"/>
            <a:r>
              <a:rPr lang="en-US" altLang="ja-JP" sz="2000" dirty="0">
                <a:latin typeface="Meiryo UI" pitchFamily="50" charset="-128"/>
                <a:ea typeface="Meiryo UI" pitchFamily="50" charset="-128"/>
                <a:cs typeface="Meiryo UI" pitchFamily="50" charset="-128"/>
              </a:rPr>
              <a:t>※</a:t>
            </a:r>
            <a:r>
              <a:rPr lang="ja-JP" altLang="en-US" sz="2000" dirty="0">
                <a:latin typeface="Meiryo UI" pitchFamily="50" charset="-128"/>
                <a:ea typeface="Meiryo UI" pitchFamily="50" charset="-128"/>
                <a:cs typeface="Meiryo UI" pitchFamily="50" charset="-128"/>
              </a:rPr>
              <a:t>社員や職員、従業員等が</a:t>
            </a:r>
            <a:r>
              <a:rPr lang="ja-JP" altLang="en-US" sz="2000" dirty="0">
                <a:latin typeface="Meiryo UI" panose="020B0604030504040204" pitchFamily="50" charset="-128"/>
                <a:ea typeface="Meiryo UI" panose="020B0604030504040204" pitchFamily="50" charset="-128"/>
              </a:rPr>
              <a:t>結婚後・妊娠・出産・子育て中も安心して働き続けたいと思える職場環境づくりに関する内容を宣言ください。</a:t>
            </a:r>
            <a:endParaRPr lang="en-US" altLang="ja-JP" sz="2000" dirty="0">
              <a:latin typeface="Meiryo UI" panose="020B0604030504040204" pitchFamily="50" charset="-128"/>
              <a:ea typeface="Meiryo UI" panose="020B0604030504040204" pitchFamily="50" charset="-128"/>
            </a:endParaRPr>
          </a:p>
        </p:txBody>
      </p:sp>
      <p:sp>
        <p:nvSpPr>
          <p:cNvPr id="3" name="右中かっこ 2"/>
          <p:cNvSpPr/>
          <p:nvPr/>
        </p:nvSpPr>
        <p:spPr>
          <a:xfrm>
            <a:off x="776536" y="2996952"/>
            <a:ext cx="576064" cy="3312368"/>
          </a:xfrm>
          <a:prstGeom prst="rightBrace">
            <a:avLst>
              <a:gd name="adj1" fmla="val 67408"/>
              <a:gd name="adj2" fmla="val 3714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56CF3FB7-A3C8-F0A7-24F1-079F0C97C51C}"/>
              </a:ext>
            </a:extLst>
          </p:cNvPr>
          <p:cNvSpPr txBox="1"/>
          <p:nvPr/>
        </p:nvSpPr>
        <p:spPr>
          <a:xfrm>
            <a:off x="128464" y="71046"/>
            <a:ext cx="1237957"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別記第１号様式</a:t>
            </a:r>
            <a:endParaRPr kumimoji="1" lang="ja-JP" altLang="en-US"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07296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6167" y="411671"/>
            <a:ext cx="5949980" cy="707886"/>
          </a:xfrm>
          <a:prstGeom prst="rect">
            <a:avLst/>
          </a:prstGeom>
          <a:noFill/>
        </p:spPr>
        <p:txBody>
          <a:bodyPr wrap="square" rtlCol="0">
            <a:spAutoFit/>
          </a:bodyPr>
          <a:lstStyle/>
          <a:p>
            <a:pPr algn="ctr"/>
            <a:r>
              <a:rPr lang="ja-JP" altLang="en-US" sz="4000" b="1" dirty="0">
                <a:latin typeface="Meiryo UI" pitchFamily="50" charset="-128"/>
                <a:ea typeface="Meiryo UI" pitchFamily="50" charset="-128"/>
                <a:cs typeface="Meiryo UI" pitchFamily="50" charset="-128"/>
              </a:rPr>
              <a:t>よかボス</a:t>
            </a:r>
            <a:r>
              <a:rPr kumimoji="1" lang="ja-JP" altLang="en-US" sz="4000" b="1" dirty="0">
                <a:latin typeface="Meiryo UI" pitchFamily="50" charset="-128"/>
                <a:ea typeface="Meiryo UI" pitchFamily="50" charset="-128"/>
                <a:cs typeface="Meiryo UI" pitchFamily="50" charset="-128"/>
              </a:rPr>
              <a:t>宣言</a:t>
            </a:r>
          </a:p>
        </p:txBody>
      </p:sp>
      <p:sp>
        <p:nvSpPr>
          <p:cNvPr id="4" name="テキスト ボックス 3"/>
          <p:cNvSpPr txBox="1"/>
          <p:nvPr/>
        </p:nvSpPr>
        <p:spPr>
          <a:xfrm>
            <a:off x="178182" y="2346552"/>
            <a:ext cx="9545951" cy="4196020"/>
          </a:xfrm>
          <a:prstGeom prst="rect">
            <a:avLst/>
          </a:prstGeom>
          <a:noFill/>
        </p:spPr>
        <p:txBody>
          <a:bodyPr wrap="square" rtlCol="0">
            <a:spAutoFit/>
          </a:bodyPr>
          <a:lstStyle/>
          <a:p>
            <a:pPr marL="457200" indent="-457200">
              <a:lnSpc>
                <a:spcPts val="4000"/>
              </a:lnSpc>
              <a:buAutoNum type="arabicDbPeriod"/>
            </a:pPr>
            <a:r>
              <a:rPr lang="ja-JP" altLang="en-US" sz="2400" dirty="0">
                <a:latin typeface="Meiryo UI" pitchFamily="50" charset="-128"/>
                <a:ea typeface="Meiryo UI" pitchFamily="50" charset="-128"/>
                <a:cs typeface="Meiryo UI" pitchFamily="50" charset="-128"/>
              </a:rPr>
              <a:t>「仕事は楽しく」をモットーに、職員の悩みには私が直接向き合い、開かれた創造的な県庁を作ります。</a:t>
            </a:r>
            <a:endParaRPr lang="en-US" altLang="ja-JP" sz="2400" dirty="0">
              <a:latin typeface="Meiryo UI" pitchFamily="50" charset="-128"/>
              <a:ea typeface="Meiryo UI" pitchFamily="50" charset="-128"/>
              <a:cs typeface="Meiryo UI" pitchFamily="50" charset="-128"/>
            </a:endParaRPr>
          </a:p>
          <a:p>
            <a:pPr>
              <a:lnSpc>
                <a:spcPts val="4000"/>
              </a:lnSpc>
            </a:pPr>
            <a:r>
              <a:rPr lang="ja-JP" altLang="en-US" sz="2400" dirty="0">
                <a:latin typeface="Meiryo UI" pitchFamily="50" charset="-128"/>
                <a:ea typeface="Meiryo UI" pitchFamily="50" charset="-128"/>
                <a:cs typeface="Meiryo UI" pitchFamily="50" charset="-128"/>
              </a:rPr>
              <a:t>２．県庁から各種ハラスメントを組織的に一掃し、働きやすい職場を作ります。</a:t>
            </a:r>
            <a:endParaRPr lang="en-US" altLang="ja-JP" sz="2400" dirty="0">
              <a:latin typeface="Meiryo UI" pitchFamily="50" charset="-128"/>
              <a:ea typeface="Meiryo UI" pitchFamily="50" charset="-128"/>
              <a:cs typeface="Meiryo UI" pitchFamily="50" charset="-128"/>
            </a:endParaRPr>
          </a:p>
          <a:p>
            <a:pPr>
              <a:lnSpc>
                <a:spcPts val="4000"/>
              </a:lnSpc>
            </a:pPr>
            <a:r>
              <a:rPr lang="ja-JP" altLang="en-US" sz="2400" dirty="0">
                <a:latin typeface="Meiryo UI" pitchFamily="50" charset="-128"/>
                <a:ea typeface="Meiryo UI" pitchFamily="50" charset="-128"/>
                <a:cs typeface="Meiryo UI" pitchFamily="50" charset="-128"/>
              </a:rPr>
              <a:t>３．職員が多様なキャリアパスを描ける県庁を作ります。また、やる気のある職</a:t>
            </a:r>
            <a:endParaRPr lang="en-US" altLang="ja-JP" sz="2400" dirty="0">
              <a:latin typeface="Meiryo UI" pitchFamily="50" charset="-128"/>
              <a:ea typeface="Meiryo UI" pitchFamily="50" charset="-128"/>
              <a:cs typeface="Meiryo UI" pitchFamily="50" charset="-128"/>
            </a:endParaRPr>
          </a:p>
          <a:p>
            <a:pPr>
              <a:lnSpc>
                <a:spcPts val="4000"/>
              </a:lnSpc>
            </a:pPr>
            <a:r>
              <a:rPr lang="ja-JP" altLang="en-US" sz="2400" dirty="0">
                <a:latin typeface="Meiryo UI" pitchFamily="50" charset="-128"/>
                <a:ea typeface="Meiryo UI" pitchFamily="50" charset="-128"/>
                <a:cs typeface="Meiryo UI" pitchFamily="50" charset="-128"/>
              </a:rPr>
              <a:t>　　員、現場に出向き県民と対話する職員を評価します。</a:t>
            </a:r>
            <a:endParaRPr lang="en-US" altLang="ja-JP" sz="2400" dirty="0">
              <a:latin typeface="Meiryo UI" pitchFamily="50" charset="-128"/>
              <a:ea typeface="Meiryo UI" pitchFamily="50" charset="-128"/>
              <a:cs typeface="Meiryo UI" pitchFamily="50" charset="-128"/>
            </a:endParaRPr>
          </a:p>
          <a:p>
            <a:pPr>
              <a:lnSpc>
                <a:spcPts val="4000"/>
              </a:lnSpc>
            </a:pPr>
            <a:r>
              <a:rPr lang="ja-JP" altLang="en-US" sz="2400" dirty="0">
                <a:latin typeface="Meiryo UI" pitchFamily="50" charset="-128"/>
                <a:ea typeface="Meiryo UI" pitchFamily="50" charset="-128"/>
                <a:cs typeface="Meiryo UI" pitchFamily="50" charset="-128"/>
              </a:rPr>
              <a:t>４．育児とキャリアアップの両立を支援し、女性職員の活躍を後押しします。</a:t>
            </a:r>
            <a:endParaRPr lang="en-US" altLang="ja-JP" sz="2400" dirty="0">
              <a:latin typeface="Meiryo UI" pitchFamily="50" charset="-128"/>
              <a:ea typeface="Meiryo UI" pitchFamily="50" charset="-128"/>
              <a:cs typeface="Meiryo UI" pitchFamily="50" charset="-128"/>
            </a:endParaRPr>
          </a:p>
          <a:p>
            <a:pPr>
              <a:lnSpc>
                <a:spcPts val="4000"/>
              </a:lnSpc>
            </a:pPr>
            <a:r>
              <a:rPr lang="ja-JP" altLang="en-US" sz="2400" dirty="0">
                <a:latin typeface="Meiryo UI" pitchFamily="50" charset="-128"/>
                <a:ea typeface="Meiryo UI" pitchFamily="50" charset="-128"/>
                <a:cs typeface="Meiryo UI" pitchFamily="50" charset="-128"/>
              </a:rPr>
              <a:t>５．職員の家庭や地域活動の充実のため、それぞれのライフイベントの都合に</a:t>
            </a:r>
            <a:endParaRPr lang="en-US" altLang="ja-JP" sz="2400" dirty="0">
              <a:latin typeface="Meiryo UI" pitchFamily="50" charset="-128"/>
              <a:ea typeface="Meiryo UI" pitchFamily="50" charset="-128"/>
              <a:cs typeface="Meiryo UI" pitchFamily="50" charset="-128"/>
            </a:endParaRPr>
          </a:p>
          <a:p>
            <a:pPr>
              <a:lnSpc>
                <a:spcPts val="4000"/>
              </a:lnSpc>
            </a:pPr>
            <a:r>
              <a:rPr lang="en-US" altLang="ja-JP" sz="2400" dirty="0">
                <a:latin typeface="Meiryo UI" pitchFamily="50" charset="-128"/>
                <a:ea typeface="Meiryo UI" pitchFamily="50" charset="-128"/>
                <a:cs typeface="Meiryo UI" pitchFamily="50" charset="-128"/>
              </a:rPr>
              <a:t>   </a:t>
            </a:r>
            <a:r>
              <a:rPr lang="ja-JP" altLang="en-US" sz="2400" dirty="0">
                <a:latin typeface="Meiryo UI" pitchFamily="50" charset="-128"/>
                <a:ea typeface="Meiryo UI" pitchFamily="50" charset="-128"/>
                <a:cs typeface="Meiryo UI" pitchFamily="50" charset="-128"/>
              </a:rPr>
              <a:t>合わせた働き方を推進します。</a:t>
            </a:r>
            <a:endParaRPr lang="en-US" altLang="ja-JP" sz="2400" dirty="0">
              <a:latin typeface="Meiryo UI" pitchFamily="50" charset="-128"/>
              <a:ea typeface="Meiryo UI" pitchFamily="50" charset="-128"/>
              <a:cs typeface="Meiryo UI" pitchFamily="50" charset="-128"/>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4071" y="1055667"/>
            <a:ext cx="1243012" cy="188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8715" r="14982" b="18503"/>
          <a:stretch/>
        </p:blipFill>
        <p:spPr bwMode="auto">
          <a:xfrm>
            <a:off x="6936171" y="210942"/>
            <a:ext cx="1237957" cy="1013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6096" y="6381328"/>
            <a:ext cx="23717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テキスト ボックス 10"/>
          <p:cNvSpPr txBox="1"/>
          <p:nvPr/>
        </p:nvSpPr>
        <p:spPr>
          <a:xfrm>
            <a:off x="178183" y="1352575"/>
            <a:ext cx="9599354" cy="923330"/>
          </a:xfrm>
          <a:prstGeom prst="rect">
            <a:avLst/>
          </a:prstGeom>
          <a:solidFill>
            <a:schemeClr val="bg1"/>
          </a:solidFill>
          <a:ln w="15875">
            <a:solidFill>
              <a:schemeClr val="tx1"/>
            </a:solidFill>
            <a:prstDash val="dashDot"/>
          </a:ln>
        </p:spPr>
        <p:txBody>
          <a:bodyPr wrap="square" rtlCol="0">
            <a:spAutoFit/>
          </a:bodyPr>
          <a:lstStyle/>
          <a:p>
            <a:pPr algn="ctr"/>
            <a:r>
              <a:rPr lang="ja-JP" altLang="en-US" sz="2700" dirty="0">
                <a:latin typeface="Meiryo UI" pitchFamily="50" charset="-128"/>
                <a:ea typeface="Meiryo UI" pitchFamily="50" charset="-128"/>
                <a:cs typeface="Meiryo UI" pitchFamily="50" charset="-128"/>
              </a:rPr>
              <a:t>職員が活き活きしてこそ、創造的な行政が可能になります。</a:t>
            </a:r>
            <a:endParaRPr lang="en-US" altLang="ja-JP" sz="2700" dirty="0">
              <a:latin typeface="Meiryo UI" pitchFamily="50" charset="-128"/>
              <a:ea typeface="Meiryo UI" pitchFamily="50" charset="-128"/>
              <a:cs typeface="Meiryo UI" pitchFamily="50" charset="-128"/>
            </a:endParaRPr>
          </a:p>
          <a:p>
            <a:pPr algn="ctr"/>
            <a:r>
              <a:rPr lang="ja-JP" altLang="en-US" sz="2700" dirty="0">
                <a:latin typeface="Meiryo UI" pitchFamily="50" charset="-128"/>
                <a:ea typeface="Meiryo UI" pitchFamily="50" charset="-128"/>
                <a:cs typeface="Meiryo UI" pitchFamily="50" charset="-128"/>
              </a:rPr>
              <a:t>職員の幸せなくして、県民の幸せはない、との理念を貫きます。</a:t>
            </a:r>
          </a:p>
        </p:txBody>
      </p:sp>
      <p:pic>
        <p:nvPicPr>
          <p:cNvPr id="12"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13249" t="14602" r="13316" b="33363"/>
          <a:stretch/>
        </p:blipFill>
        <p:spPr bwMode="auto">
          <a:xfrm>
            <a:off x="1496616" y="308804"/>
            <a:ext cx="1374458" cy="913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7926147" y="-9236"/>
            <a:ext cx="2099364" cy="1384995"/>
          </a:xfrm>
          <a:prstGeom prst="rect">
            <a:avLst/>
          </a:prstGeom>
          <a:noFill/>
        </p:spPr>
        <p:txBody>
          <a:bodyPr wrap="square" rtlCol="0" anchor="ctr" anchorCtr="0">
            <a:spAutoFit/>
          </a:bodyPr>
          <a:lstStyle/>
          <a:p>
            <a:pPr algn="ctr"/>
            <a:r>
              <a:rPr kumimoji="1" lang="ja-JP" altLang="en-US" sz="2800" dirty="0">
                <a:latin typeface="Meiryo UI" pitchFamily="50" charset="-128"/>
                <a:ea typeface="Meiryo UI" pitchFamily="50" charset="-128"/>
                <a:cs typeface="Meiryo UI" pitchFamily="50" charset="-128"/>
              </a:rPr>
              <a:t>熊本県</a:t>
            </a:r>
            <a:endParaRPr kumimoji="1" lang="en-US" altLang="ja-JP" sz="2800" dirty="0">
              <a:latin typeface="Meiryo UI" pitchFamily="50" charset="-128"/>
              <a:ea typeface="Meiryo UI" pitchFamily="50" charset="-128"/>
              <a:cs typeface="Meiryo UI" pitchFamily="50" charset="-128"/>
            </a:endParaRPr>
          </a:p>
          <a:p>
            <a:pPr algn="ctr"/>
            <a:r>
              <a:rPr kumimoji="1" lang="ja-JP" altLang="en-US" sz="2800" dirty="0">
                <a:latin typeface="Meiryo UI" pitchFamily="50" charset="-128"/>
                <a:ea typeface="Meiryo UI" pitchFamily="50" charset="-128"/>
                <a:cs typeface="Meiryo UI" pitchFamily="50" charset="-128"/>
              </a:rPr>
              <a:t>知事</a:t>
            </a:r>
            <a:endParaRPr kumimoji="1" lang="en-US" altLang="ja-JP" sz="2800" dirty="0">
              <a:latin typeface="Meiryo UI" pitchFamily="50" charset="-128"/>
              <a:ea typeface="Meiryo UI" pitchFamily="50" charset="-128"/>
              <a:cs typeface="Meiryo UI" pitchFamily="50" charset="-128"/>
            </a:endParaRPr>
          </a:p>
          <a:p>
            <a:pPr algn="ctr"/>
            <a:r>
              <a:rPr lang="ja-JP" altLang="en-US" sz="2800" dirty="0">
                <a:latin typeface="Meiryo UI" pitchFamily="50" charset="-128"/>
                <a:ea typeface="Meiryo UI" pitchFamily="50" charset="-128"/>
                <a:cs typeface="Meiryo UI" pitchFamily="50" charset="-128"/>
              </a:rPr>
              <a:t>木村　敬</a:t>
            </a:r>
            <a:endParaRPr kumimoji="1" lang="en-US" altLang="ja-JP" sz="2800" dirty="0">
              <a:latin typeface="Meiryo UI" pitchFamily="50" charset="-128"/>
              <a:ea typeface="Meiryo UI" pitchFamily="50" charset="-128"/>
              <a:cs typeface="Meiryo UI" pitchFamily="50" charset="-128"/>
            </a:endParaRPr>
          </a:p>
        </p:txBody>
      </p:sp>
      <p:sp>
        <p:nvSpPr>
          <p:cNvPr id="3" name="テキスト ボックス 2">
            <a:extLst>
              <a:ext uri="{FF2B5EF4-FFF2-40B4-BE49-F238E27FC236}">
                <a16:creationId xmlns:a16="http://schemas.microsoft.com/office/drawing/2014/main" id="{E004DB9A-E8B5-9320-F6A1-0EF7F91B87BC}"/>
              </a:ext>
            </a:extLst>
          </p:cNvPr>
          <p:cNvSpPr txBox="1"/>
          <p:nvPr/>
        </p:nvSpPr>
        <p:spPr>
          <a:xfrm>
            <a:off x="128464" y="71046"/>
            <a:ext cx="1237957" cy="276999"/>
          </a:xfrm>
          <a:prstGeom prst="rect">
            <a:avLst/>
          </a:prstGeom>
          <a:noFill/>
        </p:spPr>
        <p:txBody>
          <a:bodyPr wrap="square" rtlCol="0">
            <a:spAutoFit/>
          </a:bodyPr>
          <a:lstStyle/>
          <a:p>
            <a:r>
              <a:rPr kumimoji="1" lang="ja-JP" altLang="en-US" sz="1200">
                <a:latin typeface="BIZ UDPゴシック" panose="020B0400000000000000" pitchFamily="50" charset="-128"/>
                <a:ea typeface="BIZ UDPゴシック" panose="020B0400000000000000" pitchFamily="50" charset="-128"/>
              </a:rPr>
              <a:t>別記第１号様式</a:t>
            </a:r>
            <a:endParaRPr kumimoji="1" lang="ja-JP" altLang="en-US"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5792935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278</Words>
  <Application>Microsoft Office PowerPoint</Application>
  <PresentationFormat>A4 210 x 297 mm</PresentationFormat>
  <Paragraphs>36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1735118</dc:creator>
  <cp:lastModifiedBy>2450135</cp:lastModifiedBy>
  <cp:revision>21</cp:revision>
  <cp:lastPrinted>2026-03-23T00:36:42Z</cp:lastPrinted>
  <dcterms:modified xsi:type="dcterms:W3CDTF">2026-03-30T05:02:36Z</dcterms:modified>
</cp:coreProperties>
</file>